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8ED3E-754B-4243-892D-541F1B23224D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34CDC-0F20-494B-9B7A-98593187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2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7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91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1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0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1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F5E7-BB0E-459F-9C9C-EB90AE6055F7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1259-0D31-4463-8B1F-CBEEEBA8E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gPTwJW0xoCg/TngTbfnaKDI/AAAAAAAAA0c/EEbTj0-1hoA/s1600/candy+cane.jpg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67005"/>
            <a:ext cx="5486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Berlin Sans FB Demi" pitchFamily="34" charset="0"/>
              </a:rPr>
              <a:t>Ms. </a:t>
            </a:r>
            <a:r>
              <a:rPr lang="en-US" sz="3000" dirty="0" smtClean="0">
                <a:latin typeface="Berlin Sans FB Demi" pitchFamily="34" charset="0"/>
              </a:rPr>
              <a:t>Dunn </a:t>
            </a:r>
            <a:r>
              <a:rPr lang="en-US" sz="3000" dirty="0" smtClean="0">
                <a:latin typeface="Berlin Sans FB Demi" pitchFamily="34" charset="0"/>
              </a:rPr>
              <a:t>runs a Christmas Tree Farm.  There are 4 trees in a row.  There are 3 rows.  How many trees are there at Ms. Dalrymple’s farm?</a:t>
            </a:r>
            <a:endParaRPr lang="en-US" sz="3000" dirty="0">
              <a:latin typeface="Berlin Sans FB Demi" pitchFamily="34" charset="0"/>
            </a:endParaRPr>
          </a:p>
        </p:txBody>
      </p:sp>
      <p:pic>
        <p:nvPicPr>
          <p:cNvPr id="1036" name="Picture 12" descr="http://babylonbaroque.files.wordpress.com/2010/12/800px-christmas_tree_farm_i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/>
          <a:stretch/>
        </p:blipFill>
        <p:spPr bwMode="auto">
          <a:xfrm>
            <a:off x="5913664" y="2128835"/>
            <a:ext cx="2973613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7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600200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Ms.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Fuson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built 10 snowmen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during recess on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Monday. 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melted on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Tuesday, and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melted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Wednesday.  How many snowmen 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were left</a:t>
            </a:r>
            <a:r>
              <a:rPr lang="en-US" sz="3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endParaRPr lang="en-US" sz="3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4" descr="http://t1.gstatic.com/images?q=tbn:ANd9GcSR4iqJGGGp59sTeaiT-bbYUZj-romt8PC9rGMZOxE6BAmLmeErknm_Am0E:www.clipsahoy.com/clipart3/as557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0924"/>
            <a:ext cx="2286000" cy="32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9" y="1752600"/>
            <a:ext cx="505097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u="sng" dirty="0" smtClean="0">
                <a:latin typeface="Broadway" pitchFamily="82" charset="0"/>
              </a:rPr>
              <a:t> </a:t>
            </a:r>
            <a:r>
              <a:rPr lang="en-US" sz="2500" dirty="0" smtClean="0">
                <a:latin typeface="Broadway" pitchFamily="82" charset="0"/>
              </a:rPr>
              <a:t>Ms. Randle and Ms. Highfield want to d</a:t>
            </a:r>
            <a:r>
              <a:rPr lang="en-US" sz="2500" dirty="0" smtClean="0">
                <a:latin typeface="Broadway" pitchFamily="82" charset="0"/>
              </a:rPr>
              <a:t>raw </a:t>
            </a:r>
            <a:r>
              <a:rPr lang="en-US" sz="2500" dirty="0" smtClean="0">
                <a:latin typeface="Broadway" pitchFamily="82" charset="0"/>
              </a:rPr>
              <a:t>snowmen.  Each snowman must be made using three balls of snow.  How many balls would it take to make </a:t>
            </a:r>
            <a:r>
              <a:rPr lang="en-US" sz="2500" dirty="0" smtClean="0">
                <a:latin typeface="Broadway" pitchFamily="82" charset="0"/>
              </a:rPr>
              <a:t>4 </a:t>
            </a:r>
            <a:r>
              <a:rPr lang="en-US" sz="2500" dirty="0" smtClean="0">
                <a:latin typeface="Broadway" pitchFamily="82" charset="0"/>
              </a:rPr>
              <a:t>snowmen?</a:t>
            </a:r>
            <a:endParaRPr lang="en-US" sz="2500" dirty="0">
              <a:latin typeface="Broadway" pitchFamily="82" charset="0"/>
            </a:endParaRPr>
          </a:p>
        </p:txBody>
      </p:sp>
      <p:pic>
        <p:nvPicPr>
          <p:cNvPr id="5130" name="Picture 10" descr="http://t1.gstatic.com/images?q=tbn:ANd9GcTTEk1NjAujKjqBUij9UiO-K7pvkKXwDgUyhLV_mLGcbBrEK3WD:www.acclaimclipart.com/free_clipart_images/african_american_kids_or_black_children_building_a_snowman_in_winter_with_stick_arms_carrot_nose_and_a_wool_cap_0515-0912-1115-3712_SM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1"/>
          <a:stretch/>
        </p:blipFill>
        <p:spPr bwMode="auto">
          <a:xfrm>
            <a:off x="228599" y="2232394"/>
            <a:ext cx="3276602" cy="279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48768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/>
              <a:t>Ms. Haley saw </a:t>
            </a:r>
            <a:r>
              <a:rPr lang="en-US" sz="3500" b="1" dirty="0" smtClean="0"/>
              <a:t>12 reindeer in the stable.  How many different ways can you build the number 12?</a:t>
            </a:r>
            <a:endParaRPr lang="en-US" sz="3500" b="1" dirty="0"/>
          </a:p>
        </p:txBody>
      </p:sp>
      <p:pic>
        <p:nvPicPr>
          <p:cNvPr id="10255" name="Picture 15" descr="C:\Documents and Settings\heather.cloud\Local Settings\Temporary Internet Files\Content.IE5\DQFZLLEH\MC900022946[1]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/>
          <a:stretch/>
        </p:blipFill>
        <p:spPr bwMode="auto">
          <a:xfrm>
            <a:off x="5535386" y="1828800"/>
            <a:ext cx="3303814" cy="30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574355"/>
            <a:ext cx="5867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Cooper Black" pitchFamily="18" charset="0"/>
              </a:rPr>
              <a:t>Mrs. </a:t>
            </a:r>
            <a:r>
              <a:rPr lang="en-US" sz="2500" dirty="0" smtClean="0">
                <a:latin typeface="Cooper Black" pitchFamily="18" charset="0"/>
              </a:rPr>
              <a:t>Bartlett </a:t>
            </a:r>
            <a:r>
              <a:rPr lang="en-US" sz="2500" dirty="0" smtClean="0">
                <a:latin typeface="Cooper Black" pitchFamily="18" charset="0"/>
              </a:rPr>
              <a:t>decided to make gingerbread cookies for some teachers at SES.  How many arms and legs are there on 5 gingerbread cookies?  Draw a picture to prove your answer.</a:t>
            </a:r>
            <a:endParaRPr lang="en-US" sz="2500" dirty="0">
              <a:latin typeface="Cooper Black" pitchFamily="18" charset="0"/>
            </a:endParaRPr>
          </a:p>
        </p:txBody>
      </p:sp>
      <p:pic>
        <p:nvPicPr>
          <p:cNvPr id="4098" name="Picture 2" descr="http://bioweb.uwlax.edu/bio203/s2009/may_magg/MCj04397660000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991637" cy="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ioweb.uwlax.edu/bio203/s2009/may_magg/MCj04397660000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3" y="3006763"/>
            <a:ext cx="991637" cy="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ioweb.uwlax.edu/bio203/s2009/may_magg/MCj04397660000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66" y="2161639"/>
            <a:ext cx="991637" cy="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bioweb.uwlax.edu/bio203/s2009/may_magg/MCj04397660000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56310"/>
            <a:ext cx="991637" cy="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ioweb.uwlax.edu/bio203/s2009/may_magg/MCj04397660000%5b1%5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991637" cy="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88" y="1457855"/>
            <a:ext cx="73001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G Times" pitchFamily="18" charset="0"/>
              </a:rPr>
              <a:t>Ms</a:t>
            </a:r>
            <a:r>
              <a:rPr lang="en-US" sz="2400" b="1" dirty="0" smtClean="0">
                <a:latin typeface="CG Times" pitchFamily="18" charset="0"/>
              </a:rPr>
              <a:t>. Galbreath </a:t>
            </a:r>
            <a:r>
              <a:rPr lang="en-US" sz="2400" b="1" dirty="0" smtClean="0">
                <a:latin typeface="CG Times" pitchFamily="18" charset="0"/>
              </a:rPr>
              <a:t>loves to hang candy canes around the house.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G Times" pitchFamily="18" charset="0"/>
              </a:rPr>
              <a:t>On the first day, she hung 2 red candy canes.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G Times" pitchFamily="18" charset="0"/>
              </a:rPr>
              <a:t>On the second day, she hung 1 green candy cane.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G Times" pitchFamily="18" charset="0"/>
              </a:rPr>
              <a:t>On the third day, she hung </a:t>
            </a:r>
            <a:r>
              <a:rPr lang="en-US" sz="2400" b="1" dirty="0">
                <a:latin typeface="CG Times" pitchFamily="18" charset="0"/>
              </a:rPr>
              <a:t>2 red candy canes. </a:t>
            </a:r>
            <a:endParaRPr lang="en-US" sz="2400" b="1" dirty="0" smtClean="0">
              <a:latin typeface="CG Times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latin typeface="CG Times" pitchFamily="18" charset="0"/>
              </a:rPr>
              <a:t>On </a:t>
            </a:r>
            <a:r>
              <a:rPr lang="en-US" sz="2400" b="1" dirty="0">
                <a:latin typeface="CG Times" pitchFamily="18" charset="0"/>
              </a:rPr>
              <a:t>the </a:t>
            </a:r>
            <a:r>
              <a:rPr lang="en-US" sz="2400" b="1" dirty="0" smtClean="0">
                <a:latin typeface="CG Times" pitchFamily="18" charset="0"/>
              </a:rPr>
              <a:t>fourth day</a:t>
            </a:r>
            <a:r>
              <a:rPr lang="en-US" sz="2400" b="1" dirty="0">
                <a:latin typeface="CG Times" pitchFamily="18" charset="0"/>
              </a:rPr>
              <a:t>, she hung 1 green candy cane. </a:t>
            </a:r>
            <a:endParaRPr lang="en-US" sz="2400" b="1" dirty="0" smtClean="0">
              <a:latin typeface="CG Times" pitchFamily="18" charset="0"/>
            </a:endParaRPr>
          </a:p>
          <a:p>
            <a:r>
              <a:rPr lang="en-US" sz="2400" b="1" dirty="0" smtClean="0">
                <a:latin typeface="CG Times" pitchFamily="18" charset="0"/>
              </a:rPr>
              <a:t>What will she hang on the 5</a:t>
            </a:r>
            <a:r>
              <a:rPr lang="en-US" sz="2400" b="1" baseline="30000" dirty="0" smtClean="0">
                <a:latin typeface="CG Times" pitchFamily="18" charset="0"/>
              </a:rPr>
              <a:t>th</a:t>
            </a:r>
            <a:r>
              <a:rPr lang="en-US" sz="2400" b="1" dirty="0" smtClean="0">
                <a:latin typeface="CG Times" pitchFamily="18" charset="0"/>
              </a:rPr>
              <a:t> day?  Prove your answer with a picture!</a:t>
            </a:r>
          </a:p>
          <a:p>
            <a:endParaRPr lang="en-US" sz="2400" dirty="0">
              <a:latin typeface="CG Times" pitchFamily="18" charset="0"/>
            </a:endParaRPr>
          </a:p>
          <a:p>
            <a:r>
              <a:rPr lang="en-US" sz="2400" b="1" i="1" dirty="0" smtClean="0">
                <a:latin typeface="CG Times" pitchFamily="18" charset="0"/>
              </a:rPr>
              <a:t>Challenge!  How many candy canes did she hang in all over the 5 days?</a:t>
            </a:r>
            <a:endParaRPr lang="en-US" sz="2400" b="1" i="1" dirty="0">
              <a:latin typeface="CG Times" pitchFamily="18" charset="0"/>
            </a:endParaRPr>
          </a:p>
        </p:txBody>
      </p:sp>
      <p:pic>
        <p:nvPicPr>
          <p:cNvPr id="9220" name="Picture 4" descr="http://2.bp.blogspot.com/-gPTwJW0xoCg/TngTbfnaKDI/AAAAAAAAA0c/EEbTj0-1hoA/s320/candy%2Bcane.jp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1899557"/>
            <a:ext cx="17430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4257" y="1295400"/>
            <a:ext cx="6164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olonna MT" pitchFamily="82" charset="0"/>
              </a:rPr>
              <a:t>Chippy</a:t>
            </a:r>
            <a:r>
              <a:rPr lang="en-US" sz="3200" b="1" dirty="0" smtClean="0">
                <a:latin typeface="Colonna MT" pitchFamily="82" charset="0"/>
              </a:rPr>
              <a:t> the Elf made 5 toys on Monday, 3 toys on Tuesday, and 4 toys on Wednesday.  How many toys did he make in all?  Draw a picture to prove your answer.</a:t>
            </a:r>
            <a:endParaRPr lang="en-US" sz="3200" b="1" dirty="0">
              <a:latin typeface="Colonna MT" pitchFamily="82" charset="0"/>
            </a:endParaRPr>
          </a:p>
        </p:txBody>
      </p:sp>
      <p:pic>
        <p:nvPicPr>
          <p:cNvPr id="3073" name="Picture 1" descr="MC90014089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1840320"/>
            <a:ext cx="2362200" cy="312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9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50" y="1767004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Rockwell Extra Bold" pitchFamily="18" charset="0"/>
              </a:rPr>
              <a:t>Ms. Inman has 2 bags of candy.  Each bag has 10 pieces.   How much candy does she have?  Prove your answer with a picture.</a:t>
            </a:r>
            <a:endParaRPr lang="en-US" sz="2800" dirty="0">
              <a:latin typeface="Rockwell Extra Bold" pitchFamily="18" charset="0"/>
            </a:endParaRPr>
          </a:p>
        </p:txBody>
      </p:sp>
      <p:pic>
        <p:nvPicPr>
          <p:cNvPr id="8194" name="Picture 2" descr="http://www.candywarehouse.com/assets/item/regular/image-13048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14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2968"/>
            <a:ext cx="3428557" cy="326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0" y="-29499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rookery2.viary.com/storagev12/664500/664745_d535_625x62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071334"/>
            <a:ext cx="406548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1524000" y="1286657"/>
            <a:ext cx="1066800" cy="790039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1753113" y="2233598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806646" y="3997601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1381550" y="2755009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998281" y="3323790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1698239" y="2773074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1189151" y="3938798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1304039" y="3224755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2572496" y="2758911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2231478" y="2174797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2973243" y="3365418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2152512" y="3320435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3288748" y="3994247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2556186" y="3994247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weetclipart.com/multisite/sweetclipart/files/holidays_christmas_ornaments_se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0" t="19354" r="68954" b="35820"/>
          <a:stretch/>
        </p:blipFill>
        <p:spPr bwMode="auto">
          <a:xfrm rot="20555356">
            <a:off x="1814421" y="3981301"/>
            <a:ext cx="286428" cy="4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1717345" y="3379236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2946192" y="4040101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2210314" y="4010496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1507370" y="4044169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2210313" y="2831874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clker.com/cliparts/w/h/k/S/8/A/ball-ornament-m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646">
            <a:off x="2593584" y="3379237"/>
            <a:ext cx="284898" cy="36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1681676"/>
            <a:ext cx="5105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Bradley Hand ITC" pitchFamily="66" charset="0"/>
              </a:rPr>
              <a:t>Ms. Harris needs help decorating the bottom row of the tree.  Draw  a picture to show what the bottom row will look like.  </a:t>
            </a:r>
            <a:endParaRPr lang="en-US" sz="3000" b="1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 descr="http://www.reiht.com/wp-content/uploads/2011/10/christmas-snow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 bwMode="auto">
          <a:xfrm>
            <a:off x="19050" y="-1"/>
            <a:ext cx="91821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838200"/>
            <a:ext cx="8458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Merry 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</a:t>
            </a:r>
            <a:r>
              <a:rPr lang="en-US" sz="8000" b="1" cap="none" spc="0" dirty="0" err="1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</a:t>
            </a:r>
            <a:r>
              <a:rPr lang="en-US" sz="8000" b="1" cap="none" spc="0" dirty="0" smtClean="0">
                <a:ln w="11430">
                  <a:solidFill>
                    <a:schemeClr val="tx1">
                      <a:alpha val="77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8000" b="1" cap="none" spc="0" dirty="0">
              <a:ln w="11430">
                <a:solidFill>
                  <a:schemeClr val="tx1">
                    <a:alpha val="77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Kristen ITC" pitchFamily="66" charset="0"/>
              </a:rPr>
              <a:t>Count the snowmen at the bottom of this slide.  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risten ITC" pitchFamily="66" charset="0"/>
              </a:rPr>
              <a:t>How many are there?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risten ITC" pitchFamily="66" charset="0"/>
              </a:rPr>
              <a:t>How many different ways can you build this number?</a:t>
            </a: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Kristen ITC" pitchFamily="66" charset="0"/>
              </a:rPr>
              <a:t>If Ms. </a:t>
            </a:r>
            <a:r>
              <a:rPr lang="en-US" sz="2800" b="1" dirty="0" err="1" smtClean="0">
                <a:latin typeface="Kristen ITC" pitchFamily="66" charset="0"/>
              </a:rPr>
              <a:t>Paggett’</a:t>
            </a:r>
            <a:r>
              <a:rPr lang="en-US" sz="2800" b="1" dirty="0" err="1" smtClean="0">
                <a:latin typeface="Kristen ITC" pitchFamily="66" charset="0"/>
              </a:rPr>
              <a:t>s</a:t>
            </a:r>
            <a:r>
              <a:rPr lang="en-US" sz="2800" b="1" dirty="0" smtClean="0">
                <a:latin typeface="Kristen ITC" pitchFamily="66" charset="0"/>
              </a:rPr>
              <a:t> </a:t>
            </a:r>
            <a:r>
              <a:rPr lang="en-US" sz="2800" b="1" dirty="0" smtClean="0">
                <a:latin typeface="Kristen ITC" pitchFamily="66" charset="0"/>
              </a:rPr>
              <a:t>class built the same amount, how many would there be in all?</a:t>
            </a:r>
          </a:p>
          <a:p>
            <a:pPr marL="514350" indent="-514350">
              <a:buAutoNum type="arabicPeriod"/>
            </a:pPr>
            <a:endParaRPr lang="en-US" sz="2800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408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Berlin Sans FB Demi</vt:lpstr>
      <vt:lpstr>Bradley Hand ITC</vt:lpstr>
      <vt:lpstr>Broadway</vt:lpstr>
      <vt:lpstr>Calibri</vt:lpstr>
      <vt:lpstr>CG Times</vt:lpstr>
      <vt:lpstr>Colonna MT</vt:lpstr>
      <vt:lpstr>Cooper Black</vt:lpstr>
      <vt:lpstr>Kristen ITC</vt:lpstr>
      <vt:lpstr>Rockwell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Cloud</dc:creator>
  <cp:lastModifiedBy>Holmes, Beatrice</cp:lastModifiedBy>
  <cp:revision>27</cp:revision>
  <dcterms:created xsi:type="dcterms:W3CDTF">2012-12-07T12:22:49Z</dcterms:created>
  <dcterms:modified xsi:type="dcterms:W3CDTF">2017-12-01T20:09:22Z</dcterms:modified>
</cp:coreProperties>
</file>